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57" r:id="rId4"/>
    <p:sldId id="258" r:id="rId5"/>
    <p:sldId id="259" r:id="rId6"/>
    <p:sldId id="260" r:id="rId7"/>
    <p:sldId id="261" r:id="rId8"/>
    <p:sldId id="276" r:id="rId9"/>
    <p:sldId id="275" r:id="rId10"/>
    <p:sldId id="267" r:id="rId11"/>
    <p:sldId id="263" r:id="rId12"/>
    <p:sldId id="264" r:id="rId13"/>
    <p:sldId id="265" r:id="rId14"/>
    <p:sldId id="269" r:id="rId15"/>
    <p:sldId id="270" r:id="rId16"/>
    <p:sldId id="271" r:id="rId17"/>
    <p:sldId id="273" r:id="rId18"/>
    <p:sldId id="272"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FORMA DE PRESENTACIÓN DE RECLAMACIONES</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barChart>
        <c:barDir val="bar"/>
        <c:grouping val="clustered"/>
        <c:varyColors val="0"/>
        <c:ser>
          <c:idx val="0"/>
          <c:order val="0"/>
          <c:tx>
            <c:strRef>
              <c:f>Hoja1!$B$1</c:f>
              <c:strCache>
                <c:ptCount val="1"/>
                <c:pt idx="0">
                  <c:v>Serie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Hoja1!$A$2:$A$5</c:f>
              <c:strCache>
                <c:ptCount val="4"/>
                <c:pt idx="0">
                  <c:v>A través de correo electrónico</c:v>
                </c:pt>
                <c:pt idx="1">
                  <c:v>En persona</c:v>
                </c:pt>
                <c:pt idx="2">
                  <c:v>Por registro del Ayuntamiento</c:v>
                </c:pt>
                <c:pt idx="3">
                  <c:v>Por correo</c:v>
                </c:pt>
              </c:strCache>
            </c:strRef>
          </c:cat>
          <c:val>
            <c:numRef>
              <c:f>Hoja1!$B$2:$B$5</c:f>
              <c:numCache>
                <c:formatCode>General</c:formatCode>
                <c:ptCount val="4"/>
                <c:pt idx="0">
                  <c:v>793</c:v>
                </c:pt>
                <c:pt idx="1">
                  <c:v>106</c:v>
                </c:pt>
                <c:pt idx="2">
                  <c:v>103</c:v>
                </c:pt>
                <c:pt idx="3">
                  <c:v>11</c:v>
                </c:pt>
              </c:numCache>
            </c:numRef>
          </c:val>
        </c:ser>
        <c:dLbls>
          <c:dLblPos val="inEnd"/>
          <c:showLegendKey val="0"/>
          <c:showVal val="1"/>
          <c:showCatName val="0"/>
          <c:showSerName val="0"/>
          <c:showPercent val="0"/>
          <c:showBubbleSize val="0"/>
        </c:dLbls>
        <c:gapWidth val="182"/>
        <c:axId val="565078768"/>
        <c:axId val="565076416"/>
      </c:barChart>
      <c:catAx>
        <c:axId val="565078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565076416"/>
        <c:crosses val="autoZero"/>
        <c:auto val="1"/>
        <c:lblAlgn val="ctr"/>
        <c:lblOffset val="100"/>
        <c:noMultiLvlLbl val="0"/>
      </c:catAx>
      <c:valAx>
        <c:axId val="5650764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565078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ES"/>
              <a:t>PRESENTACIÓN DE LAS RECLAMACIONES</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barChart>
        <c:barDir val="bar"/>
        <c:grouping val="clustered"/>
        <c:varyColors val="0"/>
        <c:ser>
          <c:idx val="0"/>
          <c:order val="0"/>
          <c:tx>
            <c:strRef>
              <c:f>Hoja1!$B$1</c:f>
              <c:strCache>
                <c:ptCount val="1"/>
                <c:pt idx="0">
                  <c:v>Columna2</c:v>
                </c:pt>
              </c:strCache>
            </c:strRef>
          </c:tx>
          <c:spPr>
            <a:solidFill>
              <a:schemeClr val="accent1"/>
            </a:solidFill>
            <a:ln>
              <a:noFill/>
            </a:ln>
            <a:effectLst/>
          </c:spPr>
          <c:invertIfNegative val="0"/>
          <c:dLbls>
            <c:dLbl>
              <c:idx val="5"/>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ES"/>
                </a:p>
              </c:txPr>
              <c:dLblPos val="inEnd"/>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Hoja1!$A$2:$A$7</c:f>
              <c:strCache>
                <c:ptCount val="6"/>
                <c:pt idx="0">
                  <c:v>Escrito elaborado por el reclamante</c:v>
                </c:pt>
                <c:pt idx="1">
                  <c:v>Hoja de reclamación de la OMIC</c:v>
                </c:pt>
                <c:pt idx="2">
                  <c:v>Hoja de Reclamación Oficial de establecimiento/empresa</c:v>
                </c:pt>
                <c:pt idx="3">
                  <c:v>En otro organismo</c:v>
                </c:pt>
                <c:pt idx="4">
                  <c:v>A través de instancia en Registro</c:v>
                </c:pt>
                <c:pt idx="5">
                  <c:v>Informe Policía Local</c:v>
                </c:pt>
              </c:strCache>
            </c:strRef>
          </c:cat>
          <c:val>
            <c:numRef>
              <c:f>Hoja1!$B$2:$B$7</c:f>
              <c:numCache>
                <c:formatCode>General</c:formatCode>
                <c:ptCount val="6"/>
                <c:pt idx="0">
                  <c:v>383</c:v>
                </c:pt>
                <c:pt idx="1">
                  <c:v>364</c:v>
                </c:pt>
                <c:pt idx="2">
                  <c:v>238</c:v>
                </c:pt>
                <c:pt idx="3">
                  <c:v>15</c:v>
                </c:pt>
                <c:pt idx="4">
                  <c:v>7</c:v>
                </c:pt>
                <c:pt idx="5">
                  <c:v>6</c:v>
                </c:pt>
              </c:numCache>
            </c:numRef>
          </c:val>
        </c:ser>
        <c:dLbls>
          <c:dLblPos val="inEnd"/>
          <c:showLegendKey val="0"/>
          <c:showVal val="1"/>
          <c:showCatName val="0"/>
          <c:showSerName val="0"/>
          <c:showPercent val="0"/>
          <c:showBubbleSize val="0"/>
        </c:dLbls>
        <c:gapWidth val="182"/>
        <c:axId val="234772240"/>
        <c:axId val="234771456"/>
      </c:barChart>
      <c:catAx>
        <c:axId val="2347722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234771456"/>
        <c:crosses val="autoZero"/>
        <c:auto val="1"/>
        <c:lblAlgn val="ctr"/>
        <c:lblOffset val="100"/>
        <c:noMultiLvlLbl val="0"/>
      </c:catAx>
      <c:valAx>
        <c:axId val="2347714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2347722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ES"/>
              <a:t>PRESENTACIÓN DE LAS RECLAMACIONES</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barChart>
        <c:barDir val="bar"/>
        <c:grouping val="clustered"/>
        <c:varyColors val="0"/>
        <c:dLbls>
          <c:dLblPos val="inEnd"/>
          <c:showLegendKey val="0"/>
          <c:showVal val="1"/>
          <c:showCatName val="0"/>
          <c:showSerName val="0"/>
          <c:showPercent val="0"/>
          <c:showBubbleSize val="0"/>
        </c:dLbls>
        <c:gapWidth val="182"/>
        <c:axId val="569340616"/>
        <c:axId val="569336304"/>
      </c:barChart>
      <c:catAx>
        <c:axId val="569340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569336304"/>
        <c:crosses val="autoZero"/>
        <c:auto val="1"/>
        <c:lblAlgn val="ctr"/>
        <c:lblOffset val="100"/>
        <c:noMultiLvlLbl val="0"/>
      </c:catAx>
      <c:valAx>
        <c:axId val="5693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569340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SECTORES CON MAYOR NUMERO DE RECLAMACIONES</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pieChart>
        <c:varyColors val="1"/>
        <c:ser>
          <c:idx val="0"/>
          <c:order val="0"/>
          <c:tx>
            <c:strRef>
              <c:f>Hoja1!$B$1</c:f>
              <c:strCache>
                <c:ptCount val="1"/>
                <c:pt idx="0">
                  <c:v>Ventas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E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Hoja1!$A$2:$A$8</c:f>
              <c:strCache>
                <c:ptCount val="7"/>
                <c:pt idx="0">
                  <c:v>TELEFONIA</c:v>
                </c:pt>
                <c:pt idx="1">
                  <c:v>GRANDES SUPERFICIES</c:v>
                </c:pt>
                <c:pt idx="2">
                  <c:v>MUEBLES</c:v>
                </c:pt>
                <c:pt idx="3">
                  <c:v>ELECTRICIDAD</c:v>
                </c:pt>
                <c:pt idx="4">
                  <c:v>AGENCIAS DE VIAJES</c:v>
                </c:pt>
                <c:pt idx="5">
                  <c:v>TRANSPORTE AEREO</c:v>
                </c:pt>
                <c:pt idx="6">
                  <c:v>VENTAS POR INTERNET</c:v>
                </c:pt>
              </c:strCache>
            </c:strRef>
          </c:cat>
          <c:val>
            <c:numRef>
              <c:f>Hoja1!$B$2:$B$8</c:f>
              <c:numCache>
                <c:formatCode>General</c:formatCode>
                <c:ptCount val="7"/>
                <c:pt idx="0">
                  <c:v>154</c:v>
                </c:pt>
                <c:pt idx="1">
                  <c:v>54</c:v>
                </c:pt>
                <c:pt idx="2">
                  <c:v>36</c:v>
                </c:pt>
                <c:pt idx="3">
                  <c:v>32</c:v>
                </c:pt>
                <c:pt idx="4">
                  <c:v>30</c:v>
                </c:pt>
                <c:pt idx="5">
                  <c:v>29</c:v>
                </c:pt>
                <c:pt idx="6">
                  <c:v>23</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BD862E7-95FA-4FC4-9EC5-DDBFA8DC7417}"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DB987F2-A784-4F72-BB57-0E9EACDE722E}"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0BBD51E-4B19-444E-85C0-DBD7EB6263F4}"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0D7255A-4AD5-4D3E-9A0A-689DA3BA976C}"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3EE0AD15-87AC-45B2-9EE5-8D165AF83CD7}" type="datetimeFigureOut">
              <a:rPr lang="en-US" dirty="0"/>
              <a:t>5/18/2021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FCC40CCD-F0D6-4CC2-A4C8-2D7D0D875F02}" type="datetimeFigureOut">
              <a:rPr lang="en-US" dirty="0"/>
              <a:t>5/18/2021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5/18/2021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9A00F7B-89C5-4DF7-A309-6263220147D4}" type="datetimeFigureOut">
              <a:rPr lang="en-US" dirty="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5/18/2021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5/18/2021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5/18/2021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CDCB01F-D966-4C62-B900-0BE008A90C98}"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E73A0EA-7DC7-4964-BB97-B173EF3B859A}"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5/18/2021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7914" y="-10254"/>
            <a:ext cx="5317588" cy="6868254"/>
          </a:xfrm>
          <a:prstGeom prst="rect">
            <a:avLst/>
          </a:prstGeom>
          <a:effectLst>
            <a:softEdge rad="317500"/>
          </a:effectLst>
        </p:spPr>
      </p:pic>
      <p:sp>
        <p:nvSpPr>
          <p:cNvPr id="2" name="Título 1"/>
          <p:cNvSpPr>
            <a:spLocks noGrp="1"/>
          </p:cNvSpPr>
          <p:nvPr>
            <p:ph type="ctrTitle"/>
          </p:nvPr>
        </p:nvSpPr>
        <p:spPr>
          <a:xfrm>
            <a:off x="680322" y="1772529"/>
            <a:ext cx="6015900" cy="2334250"/>
          </a:xfrm>
        </p:spPr>
        <p:txBody>
          <a:bodyPr/>
          <a:lstStyle/>
          <a:p>
            <a:r>
              <a:rPr lang="es-ES" dirty="0" smtClean="0"/>
              <a:t>MEMORIA DEL SERVICIO DE CONSUMO 2020</a:t>
            </a:r>
            <a:endParaRPr lang="es-ES" dirty="0"/>
          </a:p>
        </p:txBody>
      </p:sp>
      <p:sp>
        <p:nvSpPr>
          <p:cNvPr id="3" name="Subtítulo 2"/>
          <p:cNvSpPr>
            <a:spLocks noGrp="1"/>
          </p:cNvSpPr>
          <p:nvPr>
            <p:ph type="subTitle" idx="1"/>
          </p:nvPr>
        </p:nvSpPr>
        <p:spPr>
          <a:xfrm>
            <a:off x="858130" y="4501661"/>
            <a:ext cx="5838092" cy="1491175"/>
          </a:xfrm>
        </p:spPr>
        <p:txBody>
          <a:bodyPr>
            <a:normAutofit/>
          </a:bodyPr>
          <a:lstStyle/>
          <a:p>
            <a:r>
              <a:rPr lang="es-ES" dirty="0"/>
              <a:t>CONCEJALIA DE SANIDAD, CONSUMO, SAMER-PROTECCIÓN CIVIL Y DISTRITO </a:t>
            </a:r>
            <a:r>
              <a:rPr lang="es-ES" dirty="0" smtClean="0"/>
              <a:t>NORTE</a:t>
            </a:r>
          </a:p>
          <a:p>
            <a:endParaRPr lang="es-ES" dirty="0"/>
          </a:p>
          <a:p>
            <a:r>
              <a:rPr lang="es-ES" dirty="0" smtClean="0"/>
              <a:t>AYUNTAMIENTO DE LAS ROZAS</a:t>
            </a:r>
            <a:endParaRPr lang="es-ES" dirty="0"/>
          </a:p>
        </p:txBody>
      </p:sp>
      <p:sp>
        <p:nvSpPr>
          <p:cNvPr id="6" name="AutoShape 2" descr="Presentación Cuenta General 2019"/>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Tree>
    <p:extLst>
      <p:ext uri="{BB962C8B-B14F-4D97-AF65-F5344CB8AC3E}">
        <p14:creationId xmlns:p14="http://schemas.microsoft.com/office/powerpoint/2010/main" val="2410800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 </a:t>
            </a:r>
            <a:br>
              <a:rPr lang="es-ES" dirty="0"/>
            </a:br>
            <a:r>
              <a:rPr lang="es-ES" b="1" i="1" dirty="0"/>
              <a:t>2.- RECEPCIÓN Y GESTIÓN DE RECLAMACIONES</a:t>
            </a:r>
            <a:r>
              <a:rPr lang="es-ES" dirty="0"/>
              <a:t/>
            </a:r>
            <a:br>
              <a:rPr lang="es-ES" dirty="0"/>
            </a:br>
            <a:endParaRPr lang="es-ES" dirty="0"/>
          </a:p>
        </p:txBody>
      </p:sp>
      <p:sp>
        <p:nvSpPr>
          <p:cNvPr id="3" name="Marcador de contenido 2"/>
          <p:cNvSpPr>
            <a:spLocks noGrp="1"/>
          </p:cNvSpPr>
          <p:nvPr>
            <p:ph idx="1"/>
          </p:nvPr>
        </p:nvSpPr>
        <p:spPr>
          <a:xfrm>
            <a:off x="680321" y="2336872"/>
            <a:ext cx="9906113" cy="3883623"/>
          </a:xfrm>
        </p:spPr>
        <p:txBody>
          <a:bodyPr>
            <a:normAutofit/>
          </a:bodyPr>
          <a:lstStyle/>
          <a:p>
            <a:endParaRPr lang="es-ES" dirty="0"/>
          </a:p>
          <a:p>
            <a:pPr marL="0" indent="0" algn="just">
              <a:buNone/>
            </a:pPr>
            <a:r>
              <a:rPr lang="es-ES_tradnl" dirty="0"/>
              <a:t>En cuanto al </a:t>
            </a:r>
            <a:r>
              <a:rPr lang="es-ES_tradnl" b="1" dirty="0"/>
              <a:t>resultado de las gestiones</a:t>
            </a:r>
            <a:r>
              <a:rPr lang="es-ES_tradnl" dirty="0"/>
              <a:t> hemos de señalar que en el periodo se han solucionado positivamente </a:t>
            </a:r>
            <a:r>
              <a:rPr lang="es-ES_tradnl" b="1" dirty="0"/>
              <a:t>623 reclamaciones</a:t>
            </a:r>
            <a:r>
              <a:rPr lang="es-ES_tradnl" dirty="0"/>
              <a:t> a través de la mediación de la OMIC.</a:t>
            </a:r>
            <a:endParaRPr lang="es-ES" dirty="0"/>
          </a:p>
          <a:p>
            <a:pPr marL="0" indent="0" algn="just">
              <a:buNone/>
            </a:pPr>
            <a:r>
              <a:rPr lang="es-ES_tradnl" dirty="0"/>
              <a:t> </a:t>
            </a:r>
            <a:endParaRPr lang="es-ES" dirty="0"/>
          </a:p>
          <a:p>
            <a:pPr marL="0" indent="0" algn="just">
              <a:buNone/>
            </a:pPr>
            <a:r>
              <a:rPr lang="es-ES_tradnl" dirty="0"/>
              <a:t>En </a:t>
            </a:r>
            <a:r>
              <a:rPr lang="es-ES_tradnl" b="1" dirty="0"/>
              <a:t>113</a:t>
            </a:r>
            <a:r>
              <a:rPr lang="es-ES_tradnl" dirty="0"/>
              <a:t> casos se ha obtenido </a:t>
            </a:r>
            <a:r>
              <a:rPr lang="es-ES_tradnl" b="1" dirty="0"/>
              <a:t>devolución económica, </a:t>
            </a:r>
            <a:r>
              <a:rPr lang="es-ES_tradnl" dirty="0"/>
              <a:t>por un total de </a:t>
            </a:r>
            <a:r>
              <a:rPr lang="es-ES" sz="3200" b="1" dirty="0" smtClean="0"/>
              <a:t>25.808,165</a:t>
            </a:r>
            <a:r>
              <a:rPr lang="es-ES" dirty="0" smtClean="0"/>
              <a:t> </a:t>
            </a:r>
            <a:r>
              <a:rPr lang="es-ES_tradnl" b="1" dirty="0"/>
              <a:t>euros</a:t>
            </a:r>
            <a:r>
              <a:rPr lang="es-ES_tradnl" dirty="0"/>
              <a:t>, cifra que hemos de incrementar con otros 10 expedientes en los que ha habido una compensación que no nos ha sido posible cuantificar (descuentos en cuotas, rectificación de facturas, abonos de facturas de reparación, gastos de envío gratis…).</a:t>
            </a:r>
            <a:endParaRPr lang="es-ES" dirty="0"/>
          </a:p>
          <a:p>
            <a:endParaRPr lang="es-ES" dirty="0"/>
          </a:p>
        </p:txBody>
      </p:sp>
    </p:spTree>
    <p:extLst>
      <p:ext uri="{BB962C8B-B14F-4D97-AF65-F5344CB8AC3E}">
        <p14:creationId xmlns:p14="http://schemas.microsoft.com/office/powerpoint/2010/main" val="3220324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i="1" dirty="0"/>
              <a:t>3.- DISTRIBUCIÓN Y REGISTRO DE HOJAS DE RECLAMACIONES</a:t>
            </a:r>
          </a:p>
        </p:txBody>
      </p:sp>
      <p:sp>
        <p:nvSpPr>
          <p:cNvPr id="3" name="Marcador de contenido 2"/>
          <p:cNvSpPr>
            <a:spLocks noGrp="1"/>
          </p:cNvSpPr>
          <p:nvPr>
            <p:ph idx="1"/>
          </p:nvPr>
        </p:nvSpPr>
        <p:spPr/>
        <p:txBody>
          <a:bodyPr/>
          <a:lstStyle/>
          <a:p>
            <a:pPr marL="0" indent="0" algn="just">
              <a:buNone/>
            </a:pPr>
            <a:r>
              <a:rPr lang="es-ES" dirty="0"/>
              <a:t>Según normativa vigente, se está procediendo a: </a:t>
            </a:r>
          </a:p>
          <a:p>
            <a:pPr marL="0" lvl="0" indent="0" algn="just">
              <a:buNone/>
            </a:pPr>
            <a:r>
              <a:rPr lang="es-ES" dirty="0"/>
              <a:t>Distribuir las Hojas de Reclamaciones a todos los establecimientos, profesionales, empresas que suministren, expidan o faciliten bienes y servicios al consumidor final. </a:t>
            </a:r>
          </a:p>
          <a:p>
            <a:pPr marL="0" lvl="0" indent="0" algn="just">
              <a:buNone/>
            </a:pPr>
            <a:r>
              <a:rPr lang="es-ES" dirty="0"/>
              <a:t>Durante este periodo se han facilitado en persona o telemáticamente las Hojas a un total de </a:t>
            </a:r>
            <a:r>
              <a:rPr lang="es-ES" sz="3200" b="1" dirty="0"/>
              <a:t>63 empresas</a:t>
            </a:r>
            <a:r>
              <a:rPr lang="es-ES" b="1" dirty="0"/>
              <a:t>. </a:t>
            </a:r>
            <a:endParaRPr lang="es-ES" dirty="0"/>
          </a:p>
          <a:p>
            <a:pPr marL="0" lvl="0" indent="0" algn="just">
              <a:buNone/>
            </a:pPr>
            <a:r>
              <a:rPr lang="es-ES" dirty="0" smtClean="0"/>
              <a:t>Y se realiza el registro </a:t>
            </a:r>
            <a:r>
              <a:rPr lang="es-ES" dirty="0"/>
              <a:t>de personas físicas y jurídicas a las que se les ha suministrado hojas de reclamaciones.</a:t>
            </a:r>
          </a:p>
          <a:p>
            <a:endParaRPr lang="es-ES" dirty="0"/>
          </a:p>
        </p:txBody>
      </p:sp>
    </p:spTree>
    <p:extLst>
      <p:ext uri="{BB962C8B-B14F-4D97-AF65-F5344CB8AC3E}">
        <p14:creationId xmlns:p14="http://schemas.microsoft.com/office/powerpoint/2010/main" val="3239049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i="1" dirty="0"/>
              <a:t>4.- MERCADILLOS Y VENTA AMBULANTE</a:t>
            </a:r>
            <a:r>
              <a:rPr lang="es-ES" dirty="0"/>
              <a:t/>
            </a:r>
            <a:br>
              <a:rPr lang="es-ES" dirty="0"/>
            </a:br>
            <a:endParaRPr lang="es-ES" dirty="0"/>
          </a:p>
        </p:txBody>
      </p:sp>
      <p:sp>
        <p:nvSpPr>
          <p:cNvPr id="3" name="Marcador de contenido 2"/>
          <p:cNvSpPr>
            <a:spLocks noGrp="1"/>
          </p:cNvSpPr>
          <p:nvPr>
            <p:ph idx="1"/>
          </p:nvPr>
        </p:nvSpPr>
        <p:spPr/>
        <p:txBody>
          <a:bodyPr/>
          <a:lstStyle/>
          <a:p>
            <a:pPr marL="0" indent="0" algn="just">
              <a:buNone/>
            </a:pPr>
            <a:r>
              <a:rPr lang="es-ES" dirty="0"/>
              <a:t>El año 2020 ha sido especialmente complicado para el sector comercial ya sea en establecimientos como en venta ambulante.</a:t>
            </a:r>
          </a:p>
          <a:p>
            <a:pPr marL="0" indent="0" algn="just">
              <a:buNone/>
            </a:pPr>
            <a:r>
              <a:rPr lang="es-ES" dirty="0"/>
              <a:t> </a:t>
            </a:r>
          </a:p>
          <a:p>
            <a:pPr marL="0" indent="0" algn="just">
              <a:buNone/>
            </a:pPr>
            <a:r>
              <a:rPr lang="es-ES" dirty="0"/>
              <a:t>Tras la suspensión de la venta durante el confinamiento, se procedió a la apertura de los mercadillos de Las Rozas y Las Matas con todas con las medidas </a:t>
            </a:r>
            <a:r>
              <a:rPr lang="es-ES" dirty="0" smtClean="0"/>
              <a:t>necesarias para </a:t>
            </a:r>
            <a:r>
              <a:rPr lang="es-ES" dirty="0"/>
              <a:t>evitar la generación de riesgos de propagación de la enfermedad COVID-19.</a:t>
            </a:r>
          </a:p>
          <a:p>
            <a:pPr marL="0" indent="0">
              <a:buNone/>
            </a:pPr>
            <a:r>
              <a:rPr lang="es-ES" dirty="0"/>
              <a:t> </a:t>
            </a:r>
          </a:p>
          <a:p>
            <a:endParaRPr lang="es-ES" dirty="0"/>
          </a:p>
        </p:txBody>
      </p:sp>
    </p:spTree>
    <p:extLst>
      <p:ext uri="{BB962C8B-B14F-4D97-AF65-F5344CB8AC3E}">
        <p14:creationId xmlns:p14="http://schemas.microsoft.com/office/powerpoint/2010/main" val="1374910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i="1" dirty="0"/>
              <a:t>4.- MERCADILLOS Y VENTA AMBULANTE</a:t>
            </a:r>
            <a:endParaRPr lang="es-ES"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42725" y="2336800"/>
            <a:ext cx="5621725" cy="3974408"/>
          </a:xfrm>
        </p:spPr>
      </p:pic>
    </p:spTree>
    <p:extLst>
      <p:ext uri="{BB962C8B-B14F-4D97-AF65-F5344CB8AC3E}">
        <p14:creationId xmlns:p14="http://schemas.microsoft.com/office/powerpoint/2010/main" val="264529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i="1" dirty="0"/>
              <a:t>4.- MERCADILLOS Y VENTA AMBULANTE</a:t>
            </a:r>
            <a:r>
              <a:rPr lang="es-ES" dirty="0"/>
              <a:t/>
            </a:r>
            <a:br>
              <a:rPr lang="es-ES" dirty="0"/>
            </a:br>
            <a:endParaRPr lang="es-ES" dirty="0"/>
          </a:p>
        </p:txBody>
      </p:sp>
      <p:sp>
        <p:nvSpPr>
          <p:cNvPr id="3" name="Marcador de contenido 2"/>
          <p:cNvSpPr>
            <a:spLocks noGrp="1"/>
          </p:cNvSpPr>
          <p:nvPr>
            <p:ph idx="1"/>
          </p:nvPr>
        </p:nvSpPr>
        <p:spPr/>
        <p:txBody>
          <a:bodyPr/>
          <a:lstStyle/>
          <a:p>
            <a:pPr marL="0" indent="0">
              <a:buNone/>
            </a:pPr>
            <a:r>
              <a:rPr lang="es-ES" dirty="0"/>
              <a:t> </a:t>
            </a:r>
          </a:p>
          <a:p>
            <a:pPr marL="0" indent="0" algn="just">
              <a:buNone/>
            </a:pPr>
            <a:r>
              <a:rPr lang="es-ES" dirty="0"/>
              <a:t>El Departamento de Consumo del Ayuntamiento ha estado en permanente contacto con los vendedores para informarles de la normativa aplicable en cada momento y de las ayudas de la </a:t>
            </a:r>
            <a:r>
              <a:rPr lang="es-ES" dirty="0" smtClean="0"/>
              <a:t>Comunidad de Madrid </a:t>
            </a:r>
            <a:r>
              <a:rPr lang="es-ES" dirty="0"/>
              <a:t>para </a:t>
            </a:r>
            <a:r>
              <a:rPr lang="es-ES" dirty="0" smtClean="0"/>
              <a:t>el comercio </a:t>
            </a:r>
            <a:r>
              <a:rPr lang="es-ES" dirty="0"/>
              <a:t>ambulante.</a:t>
            </a:r>
          </a:p>
          <a:p>
            <a:pPr marL="0" indent="0" algn="just">
              <a:buNone/>
            </a:pPr>
            <a:r>
              <a:rPr lang="es-ES" dirty="0"/>
              <a:t> </a:t>
            </a:r>
          </a:p>
          <a:p>
            <a:pPr marL="0" indent="0" algn="just">
              <a:buNone/>
            </a:pPr>
            <a:r>
              <a:rPr lang="es-ES" dirty="0"/>
              <a:t>Asimismo se ha procedido a la renovación de titulares para el año 2020 de los Mercadillos de Las Rozas y Las Matas.</a:t>
            </a:r>
          </a:p>
          <a:p>
            <a:pPr marL="0" indent="0">
              <a:buNone/>
            </a:pPr>
            <a:r>
              <a:rPr lang="es-ES" dirty="0"/>
              <a:t> </a:t>
            </a:r>
          </a:p>
          <a:p>
            <a:endParaRPr lang="es-ES" dirty="0"/>
          </a:p>
        </p:txBody>
      </p:sp>
    </p:spTree>
    <p:extLst>
      <p:ext uri="{BB962C8B-B14F-4D97-AF65-F5344CB8AC3E}">
        <p14:creationId xmlns:p14="http://schemas.microsoft.com/office/powerpoint/2010/main" val="333782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i="1" dirty="0" smtClean="0"/>
              <a:t/>
            </a:r>
            <a:br>
              <a:rPr lang="es-ES" b="1" i="1" dirty="0" smtClean="0"/>
            </a:br>
            <a:r>
              <a:rPr lang="es-ES" b="1" i="1" dirty="0" smtClean="0"/>
              <a:t>5</a:t>
            </a:r>
            <a:r>
              <a:rPr lang="es-ES" b="1" i="1" dirty="0"/>
              <a:t>. INSPECCIÓN</a:t>
            </a:r>
            <a:r>
              <a:rPr lang="es-ES" dirty="0"/>
              <a:t/>
            </a:r>
            <a:br>
              <a:rPr lang="es-ES" dirty="0"/>
            </a:br>
            <a:r>
              <a:rPr lang="es-ES" dirty="0"/>
              <a:t/>
            </a:r>
            <a:br>
              <a:rPr lang="es-ES" dirty="0"/>
            </a:br>
            <a:endParaRPr lang="es-ES" dirty="0"/>
          </a:p>
        </p:txBody>
      </p:sp>
      <p:sp>
        <p:nvSpPr>
          <p:cNvPr id="3" name="Marcador de contenido 2"/>
          <p:cNvSpPr>
            <a:spLocks noGrp="1"/>
          </p:cNvSpPr>
          <p:nvPr>
            <p:ph idx="1"/>
          </p:nvPr>
        </p:nvSpPr>
        <p:spPr>
          <a:xfrm>
            <a:off x="1040930" y="2401267"/>
            <a:ext cx="9613861" cy="3599316"/>
          </a:xfrm>
        </p:spPr>
        <p:txBody>
          <a:bodyPr>
            <a:normAutofit fontScale="92500" lnSpcReduction="10000"/>
          </a:bodyPr>
          <a:lstStyle/>
          <a:p>
            <a:pPr marL="0" indent="0">
              <a:buNone/>
            </a:pPr>
            <a:r>
              <a:rPr lang="es-ES" dirty="0"/>
              <a:t>  </a:t>
            </a:r>
          </a:p>
          <a:p>
            <a:pPr marL="0" indent="0">
              <a:buNone/>
            </a:pPr>
            <a:r>
              <a:rPr lang="es-ES" dirty="0"/>
              <a:t> </a:t>
            </a:r>
          </a:p>
          <a:p>
            <a:pPr marL="0" indent="0">
              <a:buNone/>
            </a:pPr>
            <a:r>
              <a:rPr lang="es-ES" dirty="0"/>
              <a:t>Se realizan dos tipos de actuaciones: </a:t>
            </a:r>
          </a:p>
          <a:p>
            <a:r>
              <a:rPr lang="es-ES_tradnl" dirty="0" smtClean="0"/>
              <a:t>CAMPAÑAS </a:t>
            </a:r>
            <a:r>
              <a:rPr lang="es-ES_tradnl" dirty="0"/>
              <a:t>DE INSPECCIÓN Y CONTROL REALZADAS POR INICIATIVA DE LA ENTIDAD LOCAL</a:t>
            </a:r>
            <a:endParaRPr lang="es-ES" dirty="0"/>
          </a:p>
          <a:p>
            <a:pPr marL="1371600" lvl="3" indent="0">
              <a:buNone/>
            </a:pPr>
            <a:r>
              <a:rPr lang="es-ES_tradnl" dirty="0"/>
              <a:t>N º de establecimientos visitados: 6</a:t>
            </a:r>
            <a:endParaRPr lang="es-ES" dirty="0"/>
          </a:p>
          <a:p>
            <a:r>
              <a:rPr lang="es-ES_tradnl" dirty="0"/>
              <a:t> </a:t>
            </a:r>
            <a:r>
              <a:rPr lang="es-ES" dirty="0" smtClean="0"/>
              <a:t>DETECCIÓN DE PRODUCTOS DE RED DE ALERTA</a:t>
            </a:r>
          </a:p>
          <a:p>
            <a:pPr marL="1371600" lvl="3" indent="0" algn="just">
              <a:spcBef>
                <a:spcPts val="600"/>
              </a:spcBef>
              <a:buNone/>
              <a:tabLst>
                <a:tab pos="685800" algn="l"/>
              </a:tabLst>
            </a:pPr>
            <a:r>
              <a:rPr lang="es-ES_tradnl" dirty="0" smtClean="0">
                <a:latin typeface="Arial" panose="020B0604020202020204" pitchFamily="34" charset="0"/>
                <a:ea typeface="Times New Roman" panose="02020603050405020304" pitchFamily="18" charset="0"/>
              </a:rPr>
              <a:t>Nº </a:t>
            </a:r>
            <a:r>
              <a:rPr lang="es-ES_tradnl" dirty="0">
                <a:latin typeface="Arial" panose="020B0604020202020204" pitchFamily="34" charset="0"/>
                <a:ea typeface="Times New Roman" panose="02020603050405020304" pitchFamily="18" charset="0"/>
              </a:rPr>
              <a:t>de notificaciones tramitadas: 3</a:t>
            </a:r>
            <a:endParaRPr lang="es-ES" sz="2800" dirty="0">
              <a:latin typeface="Times New Roman" panose="02020603050405020304" pitchFamily="18" charset="0"/>
              <a:ea typeface="Times New Roman" panose="02020603050405020304" pitchFamily="18" charset="0"/>
            </a:endParaRPr>
          </a:p>
          <a:p>
            <a:pPr marL="914400" lvl="2" indent="0">
              <a:buNone/>
            </a:pPr>
            <a:endParaRPr lang="es-ES" dirty="0"/>
          </a:p>
          <a:p>
            <a:pPr marL="0" indent="0">
              <a:buNone/>
            </a:pPr>
            <a:r>
              <a:rPr lang="es-ES" dirty="0"/>
              <a:t> </a:t>
            </a:r>
          </a:p>
          <a:p>
            <a:endParaRPr lang="es-ES" dirty="0"/>
          </a:p>
        </p:txBody>
      </p:sp>
    </p:spTree>
    <p:extLst>
      <p:ext uri="{BB962C8B-B14F-4D97-AF65-F5344CB8AC3E}">
        <p14:creationId xmlns:p14="http://schemas.microsoft.com/office/powerpoint/2010/main" val="1981177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i="1" dirty="0"/>
              <a:t/>
            </a:r>
            <a:br>
              <a:rPr lang="es-ES" b="1" i="1" dirty="0"/>
            </a:br>
            <a:r>
              <a:rPr lang="es-ES" b="1" i="1" dirty="0"/>
              <a:t>6. FORMACION DE LOS CONSUMIDORES</a:t>
            </a:r>
            <a:r>
              <a:rPr lang="es-ES" dirty="0"/>
              <a:t/>
            </a:r>
            <a:br>
              <a:rPr lang="es-ES" dirty="0"/>
            </a:br>
            <a:r>
              <a:rPr lang="es-ES" dirty="0"/>
              <a:t/>
            </a:r>
            <a:br>
              <a:rPr lang="es-ES" dirty="0"/>
            </a:br>
            <a:endParaRPr lang="es-ES" dirty="0"/>
          </a:p>
        </p:txBody>
      </p:sp>
      <p:sp>
        <p:nvSpPr>
          <p:cNvPr id="3" name="Marcador de contenido 2"/>
          <p:cNvSpPr>
            <a:spLocks noGrp="1"/>
          </p:cNvSpPr>
          <p:nvPr>
            <p:ph idx="1"/>
          </p:nvPr>
        </p:nvSpPr>
        <p:spPr>
          <a:xfrm>
            <a:off x="1040930" y="2401267"/>
            <a:ext cx="9613861" cy="3599316"/>
          </a:xfrm>
        </p:spPr>
        <p:txBody>
          <a:bodyPr>
            <a:normAutofit fontScale="92500" lnSpcReduction="20000"/>
          </a:bodyPr>
          <a:lstStyle/>
          <a:p>
            <a:pPr marL="0" indent="0">
              <a:buNone/>
            </a:pPr>
            <a:r>
              <a:rPr lang="es-ES" dirty="0"/>
              <a:t>  </a:t>
            </a:r>
          </a:p>
          <a:p>
            <a:pPr marL="0" indent="0" algn="just">
              <a:buNone/>
            </a:pPr>
            <a:r>
              <a:rPr lang="es-ES" dirty="0" smtClean="0"/>
              <a:t>Uno </a:t>
            </a:r>
            <a:r>
              <a:rPr lang="es-ES" dirty="0"/>
              <a:t>de los derechos básicos de los consumidores y usuarios, reconocidos por la Constitución española y posterior normativa de defensa de los consumidores es el de la información correcta sobre los diferentes bienes o servicios y la educación y divulgación para facilitar el conocimiento sobre su adecuado uso, consumo o disfrute.</a:t>
            </a:r>
          </a:p>
          <a:p>
            <a:pPr marL="0" indent="0" algn="just">
              <a:buNone/>
            </a:pPr>
            <a:r>
              <a:rPr lang="es-ES" dirty="0"/>
              <a:t> </a:t>
            </a:r>
          </a:p>
          <a:p>
            <a:pPr marL="0" indent="0" algn="just">
              <a:buNone/>
            </a:pPr>
            <a:r>
              <a:rPr lang="es-ES" dirty="0"/>
              <a:t>Consciente del mandato legal y de la necesidad de esta formación el Servicio de Consumo del Ayuntamiento de Las Rozas desarrolla una serie de actividades para la información/educación de los consumidores.</a:t>
            </a:r>
          </a:p>
          <a:p>
            <a:pPr marL="914400" lvl="2" indent="0">
              <a:buNone/>
            </a:pPr>
            <a:endParaRPr lang="es-ES" dirty="0"/>
          </a:p>
          <a:p>
            <a:pPr marL="0" indent="0">
              <a:buNone/>
            </a:pPr>
            <a:r>
              <a:rPr lang="es-ES" dirty="0"/>
              <a:t> </a:t>
            </a:r>
          </a:p>
          <a:p>
            <a:endParaRPr lang="es-ES" dirty="0"/>
          </a:p>
        </p:txBody>
      </p:sp>
    </p:spTree>
    <p:extLst>
      <p:ext uri="{BB962C8B-B14F-4D97-AF65-F5344CB8AC3E}">
        <p14:creationId xmlns:p14="http://schemas.microsoft.com/office/powerpoint/2010/main" val="2227910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i="1" dirty="0"/>
              <a:t/>
            </a:r>
            <a:br>
              <a:rPr lang="es-ES" b="1" i="1" dirty="0"/>
            </a:br>
            <a:r>
              <a:rPr lang="es-ES" b="1" i="1" dirty="0"/>
              <a:t>6. FORMACION DE LOS CONSUMIDORES</a:t>
            </a:r>
            <a:r>
              <a:rPr lang="es-ES" dirty="0"/>
              <a:t/>
            </a:r>
            <a:br>
              <a:rPr lang="es-ES" dirty="0"/>
            </a:br>
            <a:r>
              <a:rPr lang="es-ES" dirty="0"/>
              <a:t/>
            </a:r>
            <a:br>
              <a:rPr lang="es-ES" dirty="0"/>
            </a:br>
            <a:endParaRPr lang="es-ES" dirty="0"/>
          </a:p>
        </p:txBody>
      </p:sp>
      <p:sp>
        <p:nvSpPr>
          <p:cNvPr id="3" name="Marcador de contenido 2"/>
          <p:cNvSpPr>
            <a:spLocks noGrp="1"/>
          </p:cNvSpPr>
          <p:nvPr>
            <p:ph idx="1"/>
          </p:nvPr>
        </p:nvSpPr>
        <p:spPr>
          <a:xfrm>
            <a:off x="1040930" y="2401267"/>
            <a:ext cx="9613861" cy="3599316"/>
          </a:xfrm>
        </p:spPr>
        <p:txBody>
          <a:bodyPr>
            <a:normAutofit fontScale="77500" lnSpcReduction="20000"/>
          </a:bodyPr>
          <a:lstStyle/>
          <a:p>
            <a:pPr marL="0" indent="0">
              <a:buNone/>
            </a:pPr>
            <a:endParaRPr lang="es-ES" sz="2600" dirty="0"/>
          </a:p>
          <a:p>
            <a:pPr marL="0" indent="0">
              <a:buNone/>
            </a:pPr>
            <a:r>
              <a:rPr lang="es-ES" sz="2600" b="1" dirty="0"/>
              <a:t>Actividades de educación del consumidor en Centros Escolares 2020:</a:t>
            </a:r>
            <a:endParaRPr lang="es-ES" sz="2600" dirty="0"/>
          </a:p>
          <a:p>
            <a:pPr marL="0" indent="0">
              <a:buNone/>
            </a:pPr>
            <a:r>
              <a:rPr lang="es-ES" sz="2600" dirty="0"/>
              <a:t> </a:t>
            </a:r>
          </a:p>
          <a:p>
            <a:pPr marL="0" indent="0" algn="just">
              <a:buNone/>
            </a:pPr>
            <a:r>
              <a:rPr lang="es-ES_tradnl" sz="2600" dirty="0"/>
              <a:t>Este programa ha consistido en la organización de un conjunto de acciones formativas dirigidas a </a:t>
            </a:r>
            <a:r>
              <a:rPr lang="es-ES_tradnl" sz="2600" dirty="0" smtClean="0"/>
              <a:t>escolares tanto de forma presencial como online, </a:t>
            </a:r>
            <a:r>
              <a:rPr lang="es-ES_tradnl" sz="2600" dirty="0"/>
              <a:t>cuyo objetivo principal es darles a conocer sus </a:t>
            </a:r>
            <a:r>
              <a:rPr lang="es-ES" sz="2600" dirty="0"/>
              <a:t>derechos y deberes como consumidores y desarrollar actitudes y hábitos de consumos críticos y conscientes que permitan mejorar su calidad de vida y la del entorno</a:t>
            </a:r>
            <a:r>
              <a:rPr lang="es-ES" sz="2600" dirty="0" smtClean="0"/>
              <a:t>.</a:t>
            </a:r>
          </a:p>
          <a:p>
            <a:pPr marL="0" indent="0">
              <a:buNone/>
            </a:pPr>
            <a:endParaRPr lang="es-ES" dirty="0"/>
          </a:p>
          <a:p>
            <a:pPr marL="0" indent="0">
              <a:buNone/>
            </a:pPr>
            <a:r>
              <a:rPr lang="en-US" dirty="0"/>
              <a:t>Se </a:t>
            </a:r>
            <a:r>
              <a:rPr lang="en-US" dirty="0" err="1"/>
              <a:t>han</a:t>
            </a:r>
            <a:r>
              <a:rPr lang="en-US" dirty="0"/>
              <a:t> </a:t>
            </a:r>
            <a:r>
              <a:rPr lang="en-US" dirty="0" err="1"/>
              <a:t>realizado</a:t>
            </a:r>
            <a:r>
              <a:rPr lang="en-US" dirty="0"/>
              <a:t> </a:t>
            </a:r>
            <a:r>
              <a:rPr lang="en-US" sz="3800" dirty="0"/>
              <a:t>225 </a:t>
            </a:r>
            <a:r>
              <a:rPr lang="en-US" sz="3800" dirty="0" err="1"/>
              <a:t>talleres</a:t>
            </a:r>
            <a:r>
              <a:rPr lang="en-US" sz="3800" dirty="0"/>
              <a:t> </a:t>
            </a:r>
            <a:r>
              <a:rPr lang="en-US" dirty="0"/>
              <a:t>de consumo en </a:t>
            </a:r>
            <a:r>
              <a:rPr lang="en-US" sz="3800" b="1" dirty="0" smtClean="0"/>
              <a:t>13 </a:t>
            </a:r>
            <a:r>
              <a:rPr lang="en-US" sz="3800" b="1" dirty="0" err="1" smtClean="0"/>
              <a:t>centros</a:t>
            </a:r>
            <a:r>
              <a:rPr lang="en-US" sz="3800" b="1" dirty="0" smtClean="0"/>
              <a:t> </a:t>
            </a:r>
            <a:r>
              <a:rPr lang="en-US" b="1" dirty="0" smtClean="0"/>
              <a:t>y </a:t>
            </a:r>
            <a:r>
              <a:rPr lang="en-US" b="1" dirty="0"/>
              <a:t>el </a:t>
            </a:r>
            <a:r>
              <a:rPr lang="en-US" b="1" dirty="0" err="1"/>
              <a:t>número</a:t>
            </a:r>
            <a:r>
              <a:rPr lang="en-US" b="1" dirty="0"/>
              <a:t> total de </a:t>
            </a:r>
            <a:r>
              <a:rPr lang="en-US" b="1" dirty="0" err="1"/>
              <a:t>participantes</a:t>
            </a:r>
            <a:r>
              <a:rPr lang="en-US" b="1" dirty="0"/>
              <a:t> ha </a:t>
            </a:r>
            <a:r>
              <a:rPr lang="en-US" b="1" dirty="0" err="1"/>
              <a:t>sido</a:t>
            </a:r>
            <a:r>
              <a:rPr lang="en-US" b="1" dirty="0"/>
              <a:t> de </a:t>
            </a:r>
            <a:r>
              <a:rPr lang="en-US" sz="3800" b="1" dirty="0"/>
              <a:t>4.181 </a:t>
            </a:r>
            <a:r>
              <a:rPr lang="en-US" sz="3800" b="1" dirty="0" err="1"/>
              <a:t>escolares</a:t>
            </a:r>
            <a:r>
              <a:rPr lang="en-US" b="1" dirty="0" smtClean="0"/>
              <a:t>.</a:t>
            </a:r>
            <a:endParaRPr lang="es-ES" dirty="0"/>
          </a:p>
          <a:p>
            <a:pPr marL="0" indent="0">
              <a:buNone/>
            </a:pPr>
            <a:r>
              <a:rPr lang="es-ES" dirty="0"/>
              <a:t> </a:t>
            </a:r>
          </a:p>
          <a:p>
            <a:endParaRPr lang="es-ES" dirty="0"/>
          </a:p>
        </p:txBody>
      </p:sp>
    </p:spTree>
    <p:extLst>
      <p:ext uri="{BB962C8B-B14F-4D97-AF65-F5344CB8AC3E}">
        <p14:creationId xmlns:p14="http://schemas.microsoft.com/office/powerpoint/2010/main" val="2993927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i="1" dirty="0"/>
              <a:t/>
            </a:r>
            <a:br>
              <a:rPr lang="es-ES" b="1" i="1" dirty="0"/>
            </a:br>
            <a:r>
              <a:rPr lang="es-ES" b="1" i="1" dirty="0"/>
              <a:t>6. FORMACION DE LOS CONSUMIDORES</a:t>
            </a:r>
            <a:r>
              <a:rPr lang="es-ES" dirty="0"/>
              <a:t/>
            </a:r>
            <a:br>
              <a:rPr lang="es-ES" dirty="0"/>
            </a:br>
            <a:r>
              <a:rPr lang="es-ES" dirty="0"/>
              <a:t/>
            </a:r>
            <a:br>
              <a:rPr lang="es-ES" dirty="0"/>
            </a:br>
            <a:endParaRPr lang="es-ES" dirty="0"/>
          </a:p>
        </p:txBody>
      </p:sp>
      <p:sp>
        <p:nvSpPr>
          <p:cNvPr id="3" name="Marcador de contenido 2"/>
          <p:cNvSpPr>
            <a:spLocks noGrp="1"/>
          </p:cNvSpPr>
          <p:nvPr>
            <p:ph idx="1"/>
          </p:nvPr>
        </p:nvSpPr>
        <p:spPr>
          <a:xfrm>
            <a:off x="899262" y="3148242"/>
            <a:ext cx="9613861" cy="3599316"/>
          </a:xfrm>
        </p:spPr>
        <p:txBody>
          <a:bodyPr>
            <a:normAutofit/>
          </a:bodyPr>
          <a:lstStyle/>
          <a:p>
            <a:pPr marL="914400" lvl="2" indent="0">
              <a:buNone/>
            </a:pPr>
            <a:endParaRPr lang="es-ES" dirty="0"/>
          </a:p>
          <a:p>
            <a:pPr marL="0" indent="0">
              <a:buNone/>
            </a:pPr>
            <a:r>
              <a:rPr lang="es-ES" dirty="0"/>
              <a:t> </a:t>
            </a:r>
          </a:p>
          <a:p>
            <a:endParaRPr lang="es-ES" dirty="0"/>
          </a:p>
        </p:txBody>
      </p:sp>
      <p:graphicFrame>
        <p:nvGraphicFramePr>
          <p:cNvPr id="6" name="Tabla 5"/>
          <p:cNvGraphicFramePr>
            <a:graphicFrameLocks noGrp="1"/>
          </p:cNvGraphicFramePr>
          <p:nvPr/>
        </p:nvGraphicFramePr>
        <p:xfrm>
          <a:off x="1725108" y="2516981"/>
          <a:ext cx="7525760" cy="3238500"/>
        </p:xfrm>
        <a:graphic>
          <a:graphicData uri="http://schemas.openxmlformats.org/drawingml/2006/table">
            <a:tbl>
              <a:tblPr firstRow="1" firstCol="1" bandRow="1">
                <a:tableStyleId>{5C22544A-7EE6-4342-B048-85BDC9FD1C3A}</a:tableStyleId>
              </a:tblPr>
              <a:tblGrid>
                <a:gridCol w="2043997"/>
                <a:gridCol w="260391"/>
                <a:gridCol w="260391"/>
                <a:gridCol w="260391"/>
                <a:gridCol w="260391"/>
                <a:gridCol w="260391"/>
                <a:gridCol w="552391"/>
                <a:gridCol w="699896"/>
                <a:gridCol w="680329"/>
                <a:gridCol w="2247192"/>
              </a:tblGrid>
              <a:tr h="190500">
                <a:tc>
                  <a:txBody>
                    <a:bodyPr/>
                    <a:lstStyle/>
                    <a:p>
                      <a:pPr>
                        <a:lnSpc>
                          <a:spcPct val="107000"/>
                        </a:lnSpc>
                        <a:spcBef>
                          <a:spcPts val="600"/>
                        </a:spcBef>
                        <a:spcAft>
                          <a:spcPts val="0"/>
                        </a:spcAft>
                      </a:pPr>
                      <a:r>
                        <a:rPr lang="es-ES" sz="1100" dirty="0">
                          <a:effectLst/>
                        </a:rPr>
                        <a:t>CENTRO</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gridSpan="9">
                  <a:txBody>
                    <a:bodyPr/>
                    <a:lstStyle/>
                    <a:p>
                      <a:pPr algn="ctr">
                        <a:lnSpc>
                          <a:spcPct val="107000"/>
                        </a:lnSpc>
                        <a:spcBef>
                          <a:spcPts val="600"/>
                        </a:spcBef>
                        <a:spcAft>
                          <a:spcPts val="0"/>
                        </a:spcAft>
                      </a:pPr>
                      <a:r>
                        <a:rPr lang="es-ES" sz="1100">
                          <a:effectLst/>
                        </a:rPr>
                        <a:t>SOLICITADOS POR NIVEL</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90500">
                <a:tc>
                  <a:txBody>
                    <a:bodyPr/>
                    <a:lstStyle/>
                    <a:p>
                      <a:pP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1º</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2º</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3º</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4º</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5º</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6º</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NIÑOS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NIÑAS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TOTAL SOLICITADOS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C.E.I.P. FERNANDO DE RÍOS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234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226</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C.E.I.P. LOS JARALES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116</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116</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C.E.I.P. LOS OLIVOS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195</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180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C.E.I.P. SAN JOSÉ</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127</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120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15</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C.E.I.P. SAN MIGUEL</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142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140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C.E.I.P. SIGLO XXI</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C.E.I.P.S.O. EL CANTIZAL</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5</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5</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240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231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28</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CC CRISTO REY</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161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122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COLEGIO BALDER</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COLEGIO BERRIZ</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9</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241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257</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28</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COLEGIO LOGOS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219</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226</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24</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COLEGIO ZOLA</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6</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7</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355</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311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35</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COLEGIO SANTA Mª DE ROZAS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49</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48</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6</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42</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33</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38</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51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190500">
                <a:tc>
                  <a:txBody>
                    <a:bodyPr/>
                    <a:lstStyle/>
                    <a:p>
                      <a:pP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07000"/>
                        </a:lnSpc>
                        <a:spcBef>
                          <a:spcPts val="600"/>
                        </a:spcBef>
                        <a:spcAft>
                          <a:spcPts val="0"/>
                        </a:spcAft>
                      </a:pPr>
                      <a:r>
                        <a:rPr lang="es-ES" sz="1100" dirty="0">
                          <a:effectLst/>
                        </a:rPr>
                        <a:t> </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07000"/>
                        </a:lnSpc>
                        <a:spcBef>
                          <a:spcPts val="600"/>
                        </a:spcBef>
                        <a:spcAft>
                          <a:spcPts val="0"/>
                        </a:spcAft>
                      </a:pPr>
                      <a:r>
                        <a:rPr lang="es-ES" sz="1100">
                          <a:effectLst/>
                        </a:rPr>
                        <a:t>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TOTAL</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2141</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a:effectLst/>
                        </a:rPr>
                        <a:t>2040</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07000"/>
                        </a:lnSpc>
                        <a:spcBef>
                          <a:spcPts val="600"/>
                        </a:spcBef>
                        <a:spcAft>
                          <a:spcPts val="0"/>
                        </a:spcAft>
                      </a:pPr>
                      <a:r>
                        <a:rPr lang="es-ES" sz="1100" dirty="0">
                          <a:effectLst/>
                        </a:rPr>
                        <a:t>225</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2051965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i="1" dirty="0" smtClean="0"/>
              <a:t/>
            </a:r>
            <a:br>
              <a:rPr lang="es-ES" b="1" i="1" dirty="0" smtClean="0"/>
            </a:br>
            <a:r>
              <a:rPr lang="es-ES" b="1" i="1" dirty="0" smtClean="0"/>
              <a:t/>
            </a:r>
            <a:br>
              <a:rPr lang="es-ES" b="1" i="1" dirty="0" smtClean="0"/>
            </a:br>
            <a:r>
              <a:rPr lang="es-ES" b="1" i="1" dirty="0" smtClean="0"/>
              <a:t/>
            </a:r>
            <a:br>
              <a:rPr lang="es-ES" b="1" i="1" dirty="0" smtClean="0"/>
            </a:br>
            <a:r>
              <a:rPr lang="es-ES" b="1" i="1" dirty="0" smtClean="0"/>
              <a:t>7.- INFORMACIÓN A EMPRESARIOS Y CONSUMIDORES</a:t>
            </a:r>
            <a:r>
              <a:rPr lang="es-ES" dirty="0" smtClean="0"/>
              <a:t/>
            </a:r>
            <a:br>
              <a:rPr lang="es-ES" dirty="0" smtClean="0"/>
            </a:br>
            <a:r>
              <a:rPr lang="es-ES" dirty="0" smtClean="0"/>
              <a:t/>
            </a:r>
            <a:br>
              <a:rPr lang="es-ES" dirty="0" smtClean="0"/>
            </a:br>
            <a:r>
              <a:rPr lang="es-ES" dirty="0" smtClean="0"/>
              <a:t/>
            </a:r>
            <a:br>
              <a:rPr lang="es-ES" dirty="0" smtClean="0"/>
            </a:br>
            <a:endParaRPr lang="es-ES" dirty="0"/>
          </a:p>
        </p:txBody>
      </p:sp>
      <p:sp>
        <p:nvSpPr>
          <p:cNvPr id="3" name="Marcador de contenido 2"/>
          <p:cNvSpPr>
            <a:spLocks noGrp="1"/>
          </p:cNvSpPr>
          <p:nvPr>
            <p:ph idx="1"/>
          </p:nvPr>
        </p:nvSpPr>
        <p:spPr>
          <a:xfrm>
            <a:off x="1040930" y="2401267"/>
            <a:ext cx="9613861" cy="3599316"/>
          </a:xfrm>
        </p:spPr>
        <p:txBody>
          <a:bodyPr>
            <a:normAutofit/>
          </a:bodyPr>
          <a:lstStyle/>
          <a:p>
            <a:pPr marL="0" indent="0">
              <a:buNone/>
            </a:pPr>
            <a:r>
              <a:rPr lang="es-ES" dirty="0"/>
              <a:t> </a:t>
            </a:r>
          </a:p>
          <a:p>
            <a:pPr marL="0" indent="0" algn="just">
              <a:buNone/>
            </a:pPr>
            <a:r>
              <a:rPr lang="es-ES" dirty="0"/>
              <a:t>Durante el año 2020 se ha intensificado la información a los empresarios, que cada vez nos plantean un mayor número de consultas y solicitan les proporcionemos la legislación aplicable a su actividad.</a:t>
            </a:r>
          </a:p>
          <a:p>
            <a:pPr marL="0" indent="0" algn="just">
              <a:buNone/>
            </a:pPr>
            <a:r>
              <a:rPr lang="es-ES" dirty="0"/>
              <a:t> </a:t>
            </a:r>
          </a:p>
          <a:p>
            <a:pPr marL="0" indent="0" algn="just">
              <a:buNone/>
            </a:pPr>
            <a:r>
              <a:rPr lang="es-ES" dirty="0"/>
              <a:t>Asimismo se ha introducido en la página web del Ayuntamiento de las Rozas información sobre temas de </a:t>
            </a:r>
            <a:r>
              <a:rPr lang="es-ES" dirty="0" smtClean="0"/>
              <a:t>actualidad fundamentalmente relacionados con la normativa de consumo sobre la COVID-19.</a:t>
            </a:r>
            <a:endParaRPr lang="es-ES" dirty="0"/>
          </a:p>
        </p:txBody>
      </p:sp>
    </p:spTree>
    <p:extLst>
      <p:ext uri="{BB962C8B-B14F-4D97-AF65-F5344CB8AC3E}">
        <p14:creationId xmlns:p14="http://schemas.microsoft.com/office/powerpoint/2010/main" val="99894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0" y="752475"/>
            <a:ext cx="9613900" cy="360708"/>
          </a:xfrm>
        </p:spPr>
        <p:txBody>
          <a:bodyPr>
            <a:normAutofit fontScale="90000"/>
          </a:bodyPr>
          <a:lstStyle/>
          <a:p>
            <a:r>
              <a:rPr lang="es-ES" dirty="0"/>
              <a:t/>
            </a:r>
            <a:br>
              <a:rPr lang="es-ES" dirty="0"/>
            </a:br>
            <a:endParaRPr lang="es-ES" dirty="0"/>
          </a:p>
        </p:txBody>
      </p:sp>
      <p:sp>
        <p:nvSpPr>
          <p:cNvPr id="3" name="Marcador de contenido 2"/>
          <p:cNvSpPr>
            <a:spLocks noGrp="1"/>
          </p:cNvSpPr>
          <p:nvPr>
            <p:ph idx="4294967295"/>
          </p:nvPr>
        </p:nvSpPr>
        <p:spPr>
          <a:xfrm>
            <a:off x="834886" y="752475"/>
            <a:ext cx="9244979" cy="3598863"/>
          </a:xfrm>
        </p:spPr>
        <p:txBody>
          <a:bodyPr>
            <a:normAutofit lnSpcReduction="10000"/>
          </a:bodyPr>
          <a:lstStyle/>
          <a:p>
            <a:pPr marL="0" indent="0" algn="just">
              <a:buNone/>
            </a:pPr>
            <a:r>
              <a:rPr lang="es-ES" dirty="0"/>
              <a:t>El impacto de la COVID-19 no sólo ha afectado a todos los ámbitos de nuestra vida sino que además ha generado una serie de problemas relacionados con el consumo: nuevas normas, cancelación de viajes y actividades, problemas económicos a la hora de afrontar algunos </a:t>
            </a:r>
            <a:r>
              <a:rPr lang="es-ES" dirty="0" smtClean="0"/>
              <a:t>pagos de seguros, suministros, alquiler, </a:t>
            </a:r>
            <a:r>
              <a:rPr lang="es-ES" dirty="0"/>
              <a:t>solicitudes de baja de determinados servicios, etc…</a:t>
            </a:r>
          </a:p>
          <a:p>
            <a:pPr marL="0" indent="0" algn="just">
              <a:buNone/>
            </a:pPr>
            <a:r>
              <a:rPr lang="es-ES" dirty="0"/>
              <a:t>Todo ello ha motivado un incremento de las consultas y reclamaciones que se han recibido en la </a:t>
            </a:r>
            <a:r>
              <a:rPr lang="es-ES" dirty="0" smtClean="0"/>
              <a:t>OFICINA MUNICIPAL DE INFORMACIÓN AL CONSUMIDOR, </a:t>
            </a:r>
            <a:r>
              <a:rPr lang="es-ES" dirty="0"/>
              <a:t>que no ha dejado de prestar sus servicios a los ciudadanos ni en los tiempos más complicados del confinamiento</a:t>
            </a:r>
            <a:r>
              <a:rPr lang="es-ES" dirty="0" smtClean="0"/>
              <a:t>.</a:t>
            </a:r>
          </a:p>
          <a:p>
            <a:endParaRPr lang="es-ES" dirty="0"/>
          </a:p>
          <a:p>
            <a:endParaRPr lang="es-ES" dirty="0"/>
          </a:p>
          <a:p>
            <a:endParaRPr lang="es-ES" dirty="0"/>
          </a:p>
          <a:p>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1120910482"/>
              </p:ext>
            </p:extLst>
          </p:nvPr>
        </p:nvGraphicFramePr>
        <p:xfrm>
          <a:off x="2172816" y="4664766"/>
          <a:ext cx="6569117" cy="954157"/>
        </p:xfrm>
        <a:graphic>
          <a:graphicData uri="http://schemas.openxmlformats.org/drawingml/2006/table">
            <a:tbl>
              <a:tblPr firstRow="1" firstCol="1" bandRow="1">
                <a:tableStyleId>{5C22544A-7EE6-4342-B048-85BDC9FD1C3A}</a:tableStyleId>
              </a:tblPr>
              <a:tblGrid>
                <a:gridCol w="1503087"/>
                <a:gridCol w="2189383"/>
                <a:gridCol w="2876647"/>
              </a:tblGrid>
              <a:tr h="408891">
                <a:tc>
                  <a:txBody>
                    <a:bodyPr/>
                    <a:lstStyle/>
                    <a:p>
                      <a:pPr>
                        <a:lnSpc>
                          <a:spcPct val="107000"/>
                        </a:lnSpc>
                        <a:spcAft>
                          <a:spcPts val="0"/>
                        </a:spcAft>
                      </a:pPr>
                      <a:r>
                        <a:rPr lang="es-ES" sz="1400" dirty="0">
                          <a:effectLst/>
                        </a:rPr>
                        <a:t>AÑO</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400" dirty="0">
                          <a:effectLst/>
                        </a:rPr>
                        <a:t>CONSULTAS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400" dirty="0">
                          <a:effectLst/>
                        </a:rPr>
                        <a:t>RECLAMACIONES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72633">
                <a:tc>
                  <a:txBody>
                    <a:bodyPr/>
                    <a:lstStyle/>
                    <a:p>
                      <a:pPr>
                        <a:lnSpc>
                          <a:spcPct val="107000"/>
                        </a:lnSpc>
                        <a:spcAft>
                          <a:spcPts val="0"/>
                        </a:spcAft>
                      </a:pPr>
                      <a:r>
                        <a:rPr lang="es-ES" sz="1400">
                          <a:effectLst/>
                        </a:rPr>
                        <a:t>2019</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400" dirty="0">
                          <a:effectLst/>
                        </a:rPr>
                        <a:t>9.021</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400" dirty="0">
                          <a:effectLst/>
                        </a:rPr>
                        <a:t>972</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72633">
                <a:tc>
                  <a:txBody>
                    <a:bodyPr/>
                    <a:lstStyle/>
                    <a:p>
                      <a:pPr>
                        <a:lnSpc>
                          <a:spcPct val="107000"/>
                        </a:lnSpc>
                        <a:spcAft>
                          <a:spcPts val="0"/>
                        </a:spcAft>
                      </a:pPr>
                      <a:r>
                        <a:rPr lang="es-ES" sz="1400">
                          <a:effectLst/>
                        </a:rPr>
                        <a:t>2020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400" dirty="0">
                          <a:effectLst/>
                        </a:rPr>
                        <a:t>10.039</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400" dirty="0">
                          <a:effectLst/>
                        </a:rPr>
                        <a:t>1.013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3330575" y="37941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3444391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ACTUACIONES EN MATERIA DE CONSUMO</a:t>
            </a:r>
            <a:endParaRPr lang="es-ES" dirty="0"/>
          </a:p>
        </p:txBody>
      </p:sp>
      <p:sp>
        <p:nvSpPr>
          <p:cNvPr id="3" name="Marcador de contenido 2"/>
          <p:cNvSpPr>
            <a:spLocks noGrp="1"/>
          </p:cNvSpPr>
          <p:nvPr>
            <p:ph idx="1"/>
          </p:nvPr>
        </p:nvSpPr>
        <p:spPr/>
        <p:txBody>
          <a:bodyPr/>
          <a:lstStyle/>
          <a:p>
            <a:r>
              <a:rPr lang="es-ES" b="1" i="1" dirty="0"/>
              <a:t>1.- ATENCIÓN DE CONSULTAS</a:t>
            </a:r>
            <a:endParaRPr lang="es-ES" dirty="0"/>
          </a:p>
          <a:p>
            <a:r>
              <a:rPr lang="es-ES" b="1" i="1" dirty="0"/>
              <a:t>2.- RECEPCIÓN Y GESTIÓN DE RECLAMACIONES</a:t>
            </a:r>
            <a:endParaRPr lang="es-ES" dirty="0"/>
          </a:p>
          <a:p>
            <a:r>
              <a:rPr lang="es-ES" b="1" i="1" dirty="0"/>
              <a:t>3.- DISTRIBUCIÓN Y REGISTRO DE HOJAS DE RECLAMACIONES</a:t>
            </a:r>
            <a:endParaRPr lang="es-ES" dirty="0"/>
          </a:p>
          <a:p>
            <a:r>
              <a:rPr lang="es-ES" b="1" i="1" dirty="0"/>
              <a:t>4.- MERCADILLOS Y VENTA </a:t>
            </a:r>
            <a:r>
              <a:rPr lang="es-ES" b="1" i="1" dirty="0" smtClean="0"/>
              <a:t>AMBULANTE</a:t>
            </a:r>
          </a:p>
          <a:p>
            <a:r>
              <a:rPr lang="es-ES" b="1" i="1" dirty="0"/>
              <a:t>5. INSPECCIÓN</a:t>
            </a:r>
            <a:endParaRPr lang="es-ES" dirty="0"/>
          </a:p>
          <a:p>
            <a:r>
              <a:rPr lang="es-ES" b="1" i="1" dirty="0"/>
              <a:t>6. FORMACION DE LOS </a:t>
            </a:r>
            <a:r>
              <a:rPr lang="es-ES" b="1" i="1" dirty="0" smtClean="0"/>
              <a:t>CONSUMIDORES</a:t>
            </a:r>
          </a:p>
          <a:p>
            <a:r>
              <a:rPr lang="es-ES" b="1" i="1" dirty="0"/>
              <a:t>7.- INFORMACIÓN A EMPRESARIOS Y CONSUMIDORES</a:t>
            </a:r>
            <a:endParaRPr lang="es-ES" dirty="0"/>
          </a:p>
          <a:p>
            <a:endParaRPr lang="es-ES" dirty="0"/>
          </a:p>
          <a:p>
            <a:endParaRPr lang="es-ES" dirty="0"/>
          </a:p>
          <a:p>
            <a:endParaRPr lang="es-ES" dirty="0"/>
          </a:p>
        </p:txBody>
      </p:sp>
    </p:spTree>
    <p:extLst>
      <p:ext uri="{BB962C8B-B14F-4D97-AF65-F5344CB8AC3E}">
        <p14:creationId xmlns:p14="http://schemas.microsoft.com/office/powerpoint/2010/main" val="11596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i="1" dirty="0"/>
              <a:t>1.- ATENCIÓN DE CONSULTAS</a:t>
            </a:r>
            <a:r>
              <a:rPr lang="es-ES" dirty="0"/>
              <a:t/>
            </a:r>
            <a:br>
              <a:rPr lang="es-ES" dirty="0"/>
            </a:br>
            <a:endParaRPr lang="es-ES" dirty="0"/>
          </a:p>
        </p:txBody>
      </p:sp>
      <p:sp>
        <p:nvSpPr>
          <p:cNvPr id="3" name="Marcador de contenido 2"/>
          <p:cNvSpPr>
            <a:spLocks noGrp="1"/>
          </p:cNvSpPr>
          <p:nvPr>
            <p:ph idx="1"/>
          </p:nvPr>
        </p:nvSpPr>
        <p:spPr/>
        <p:txBody>
          <a:bodyPr/>
          <a:lstStyle/>
          <a:p>
            <a:pPr marL="0" indent="0" algn="just">
              <a:buNone/>
            </a:pPr>
            <a:r>
              <a:rPr lang="es-ES_tradnl" dirty="0"/>
              <a:t>Desde el 2 de enero hasta el 30 de diciembre de 2020 se han atendido </a:t>
            </a:r>
            <a:r>
              <a:rPr lang="es-ES" dirty="0"/>
              <a:t>en la O.M.I.C. un total de </a:t>
            </a:r>
            <a:r>
              <a:rPr lang="es-ES" sz="3600" b="1" dirty="0"/>
              <a:t>10.039</a:t>
            </a:r>
            <a:r>
              <a:rPr lang="es-ES" dirty="0"/>
              <a:t> </a:t>
            </a:r>
            <a:r>
              <a:rPr lang="es-ES" b="1" dirty="0"/>
              <a:t>consultas </a:t>
            </a:r>
            <a:r>
              <a:rPr lang="es-ES" dirty="0"/>
              <a:t>formuladas por los consumidores y empresarios. </a:t>
            </a:r>
          </a:p>
          <a:p>
            <a:pPr marL="0" indent="0" algn="just">
              <a:buNone/>
            </a:pPr>
            <a:endParaRPr lang="es-ES" dirty="0"/>
          </a:p>
          <a:p>
            <a:pPr marL="0" indent="0" algn="just">
              <a:buNone/>
            </a:pPr>
            <a:r>
              <a:rPr lang="es-ES" dirty="0"/>
              <a:t>Los consumidores consultan sobre sus derechos y los procedimientos para reclamar y los empresarios consultan sobre la normativa aplicable a su actividad y el procedimiento para solicitar hojas de reclamaciones. </a:t>
            </a:r>
          </a:p>
        </p:txBody>
      </p:sp>
    </p:spTree>
    <p:extLst>
      <p:ext uri="{BB962C8B-B14F-4D97-AF65-F5344CB8AC3E}">
        <p14:creationId xmlns:p14="http://schemas.microsoft.com/office/powerpoint/2010/main" val="2208455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 </a:t>
            </a:r>
            <a:br>
              <a:rPr lang="es-ES" dirty="0"/>
            </a:br>
            <a:r>
              <a:rPr lang="es-ES" b="1" i="1" dirty="0"/>
              <a:t>2.- RECEPCIÓN Y GESTIÓN DE RECLAMACIONES</a:t>
            </a:r>
            <a:r>
              <a:rPr lang="es-ES" dirty="0"/>
              <a:t/>
            </a:r>
            <a:br>
              <a:rPr lang="es-ES" dirty="0"/>
            </a:br>
            <a:endParaRPr lang="es-ES" dirty="0"/>
          </a:p>
        </p:txBody>
      </p:sp>
      <p:sp>
        <p:nvSpPr>
          <p:cNvPr id="3" name="Marcador de contenido 2"/>
          <p:cNvSpPr>
            <a:spLocks noGrp="1"/>
          </p:cNvSpPr>
          <p:nvPr>
            <p:ph idx="1"/>
          </p:nvPr>
        </p:nvSpPr>
        <p:spPr>
          <a:xfrm>
            <a:off x="680321" y="2336873"/>
            <a:ext cx="9906113" cy="3599316"/>
          </a:xfrm>
        </p:spPr>
        <p:txBody>
          <a:bodyPr>
            <a:normAutofit fontScale="92500"/>
          </a:bodyPr>
          <a:lstStyle/>
          <a:p>
            <a:r>
              <a:rPr lang="es-ES" dirty="0"/>
              <a:t>Durante este periodo se han recibido un total de </a:t>
            </a:r>
            <a:r>
              <a:rPr lang="es-ES" sz="3900" b="1" dirty="0"/>
              <a:t>1013</a:t>
            </a:r>
            <a:r>
              <a:rPr lang="es-ES" sz="2800" b="1" dirty="0"/>
              <a:t> </a:t>
            </a:r>
            <a:r>
              <a:rPr lang="es-ES" dirty="0"/>
              <a:t>reclamaciones.</a:t>
            </a:r>
          </a:p>
          <a:p>
            <a:endParaRPr lang="es-ES" dirty="0"/>
          </a:p>
          <a:p>
            <a:r>
              <a:rPr lang="es-ES" dirty="0"/>
              <a:t>Del número total de reclamantes, 490 son del municipio de Las Rozas.</a:t>
            </a:r>
          </a:p>
          <a:p>
            <a:endParaRPr lang="es-ES" dirty="0"/>
          </a:p>
          <a:p>
            <a:r>
              <a:rPr lang="es-ES" dirty="0"/>
              <a:t>En cuanto al perfil de los reclamantes, hemos de señalar que son:</a:t>
            </a:r>
          </a:p>
          <a:p>
            <a:endParaRPr lang="es-ES" dirty="0"/>
          </a:p>
          <a:p>
            <a:pPr lvl="3"/>
            <a:r>
              <a:rPr lang="es-ES" sz="2200" dirty="0"/>
              <a:t>Hombres	497</a:t>
            </a:r>
          </a:p>
          <a:p>
            <a:pPr lvl="3"/>
            <a:r>
              <a:rPr lang="es-ES" sz="2200" dirty="0"/>
              <a:t>Mujeres	516</a:t>
            </a:r>
          </a:p>
          <a:p>
            <a:endParaRPr lang="es-ES" dirty="0"/>
          </a:p>
          <a:p>
            <a:endParaRPr lang="es-ES" dirty="0"/>
          </a:p>
        </p:txBody>
      </p:sp>
    </p:spTree>
    <p:extLst>
      <p:ext uri="{BB962C8B-B14F-4D97-AF65-F5344CB8AC3E}">
        <p14:creationId xmlns:p14="http://schemas.microsoft.com/office/powerpoint/2010/main" val="647425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i="1" dirty="0">
                <a:solidFill>
                  <a:prstClr val="white"/>
                </a:solidFill>
              </a:rPr>
              <a:t>2.- RECEPCIÓN Y GESTIÓN DE RECLAMACIONES</a:t>
            </a:r>
            <a:endParaRPr lang="es-ES" dirty="0"/>
          </a:p>
        </p:txBody>
      </p:sp>
      <p:sp>
        <p:nvSpPr>
          <p:cNvPr id="3" name="Marcador de contenido 2"/>
          <p:cNvSpPr>
            <a:spLocks noGrp="1"/>
          </p:cNvSpPr>
          <p:nvPr>
            <p:ph idx="1"/>
          </p:nvPr>
        </p:nvSpPr>
        <p:spPr>
          <a:xfrm>
            <a:off x="680320" y="2336873"/>
            <a:ext cx="9613861" cy="3599316"/>
          </a:xfrm>
        </p:spPr>
        <p:txBody>
          <a:bodyPr/>
          <a:lstStyle/>
          <a:p>
            <a:endParaRPr lang="es-ES" dirty="0"/>
          </a:p>
          <a:p>
            <a:endParaRPr lang="es-ES" dirty="0"/>
          </a:p>
        </p:txBody>
      </p:sp>
      <p:graphicFrame>
        <p:nvGraphicFramePr>
          <p:cNvPr id="4" name="Gráfico 3"/>
          <p:cNvGraphicFramePr/>
          <p:nvPr>
            <p:extLst>
              <p:ext uri="{D42A27DB-BD31-4B8C-83A1-F6EECF244321}">
                <p14:modId xmlns:p14="http://schemas.microsoft.com/office/powerpoint/2010/main" val="4154860176"/>
              </p:ext>
            </p:extLst>
          </p:nvPr>
        </p:nvGraphicFramePr>
        <p:xfrm>
          <a:off x="1300767" y="2561413"/>
          <a:ext cx="8500056" cy="37492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423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i="1" dirty="0">
                <a:solidFill>
                  <a:prstClr val="white"/>
                </a:solidFill>
              </a:rPr>
              <a:t>2.- RECEPCIÓN Y GESTIÓN DE RECLAMACIONES</a:t>
            </a:r>
            <a:endParaRPr lang="es-ES" dirty="0"/>
          </a:p>
        </p:txBody>
      </p:sp>
      <p:sp>
        <p:nvSpPr>
          <p:cNvPr id="3" name="Marcador de contenido 2"/>
          <p:cNvSpPr>
            <a:spLocks noGrp="1"/>
          </p:cNvSpPr>
          <p:nvPr>
            <p:ph idx="1"/>
          </p:nvPr>
        </p:nvSpPr>
        <p:spPr>
          <a:xfrm>
            <a:off x="680320" y="2336873"/>
            <a:ext cx="9613861" cy="3599316"/>
          </a:xfrm>
        </p:spPr>
        <p:txBody>
          <a:bodyPr/>
          <a:lstStyle/>
          <a:p>
            <a:endParaRPr lang="es-ES" dirty="0"/>
          </a:p>
          <a:p>
            <a:endParaRPr lang="es-ES" dirty="0"/>
          </a:p>
        </p:txBody>
      </p:sp>
      <p:graphicFrame>
        <p:nvGraphicFramePr>
          <p:cNvPr id="5" name="Gráfico 4"/>
          <p:cNvGraphicFramePr/>
          <p:nvPr>
            <p:extLst>
              <p:ext uri="{D42A27DB-BD31-4B8C-83A1-F6EECF244321}">
                <p14:modId xmlns:p14="http://schemas.microsoft.com/office/powerpoint/2010/main" val="2507445154"/>
              </p:ext>
            </p:extLst>
          </p:nvPr>
        </p:nvGraphicFramePr>
        <p:xfrm>
          <a:off x="1631573" y="2336873"/>
          <a:ext cx="8143491" cy="33813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358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 </a:t>
            </a:r>
            <a:br>
              <a:rPr lang="es-ES" dirty="0"/>
            </a:br>
            <a:r>
              <a:rPr lang="es-ES" b="1" i="1" dirty="0"/>
              <a:t>2.- RECEPCIÓN Y GESTIÓN DE RECLAMACIONES</a:t>
            </a:r>
            <a:r>
              <a:rPr lang="es-ES" dirty="0"/>
              <a:t/>
            </a:r>
            <a:br>
              <a:rPr lang="es-ES" dirty="0"/>
            </a:br>
            <a:endParaRPr lang="es-ES" dirty="0"/>
          </a:p>
        </p:txBody>
      </p:sp>
      <p:sp>
        <p:nvSpPr>
          <p:cNvPr id="3" name="Marcador de contenido 2"/>
          <p:cNvSpPr>
            <a:spLocks noGrp="1"/>
          </p:cNvSpPr>
          <p:nvPr>
            <p:ph idx="1"/>
          </p:nvPr>
        </p:nvSpPr>
        <p:spPr>
          <a:xfrm>
            <a:off x="680321" y="2336873"/>
            <a:ext cx="9906113" cy="3599316"/>
          </a:xfrm>
        </p:spPr>
        <p:txBody>
          <a:bodyPr>
            <a:normAutofit/>
          </a:bodyPr>
          <a:lstStyle/>
          <a:p>
            <a:endParaRPr lang="es-ES" dirty="0"/>
          </a:p>
          <a:p>
            <a:pPr marL="0" indent="0" algn="just">
              <a:buNone/>
            </a:pPr>
            <a:r>
              <a:rPr lang="es-ES" dirty="0"/>
              <a:t>Aunque la telefonía sigue siendo el sector con mayor porcentaje de reclamaciones, este año destaca el aumento experimentado por el transporte aéreo y las agencias de viajes, incremento relacionado con la situación originada por la </a:t>
            </a:r>
            <a:r>
              <a:rPr lang="es-ES" dirty="0" smtClean="0"/>
              <a:t>COVID-19</a:t>
            </a:r>
            <a:r>
              <a:rPr lang="es-ES" dirty="0"/>
              <a:t>, que ha obligado a cancelar muchos vuelos y anular paquetes contratados.</a:t>
            </a:r>
          </a:p>
          <a:p>
            <a:pPr marL="0" indent="0" algn="just">
              <a:buNone/>
            </a:pPr>
            <a:r>
              <a:rPr lang="es-ES" dirty="0"/>
              <a:t>Asimismo destaca el aumento de reclamaciones en el sector de la venta online ya que cada vez es mayor el número de consumidores que opta por este sistema de compra. </a:t>
            </a:r>
          </a:p>
          <a:p>
            <a:pPr marL="0" indent="0">
              <a:buNone/>
            </a:pPr>
            <a:endParaRPr lang="es-ES" dirty="0"/>
          </a:p>
        </p:txBody>
      </p:sp>
    </p:spTree>
    <p:extLst>
      <p:ext uri="{BB962C8B-B14F-4D97-AF65-F5344CB8AC3E}">
        <p14:creationId xmlns:p14="http://schemas.microsoft.com/office/powerpoint/2010/main" val="354152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i="1" dirty="0">
                <a:solidFill>
                  <a:prstClr val="white"/>
                </a:solidFill>
              </a:rPr>
              <a:t>2.- RECEPCIÓN Y GESTIÓN DE RECLAMACIONES</a:t>
            </a:r>
            <a:endParaRPr lang="es-ES" dirty="0"/>
          </a:p>
        </p:txBody>
      </p:sp>
      <p:sp>
        <p:nvSpPr>
          <p:cNvPr id="3" name="Marcador de contenido 2"/>
          <p:cNvSpPr>
            <a:spLocks noGrp="1"/>
          </p:cNvSpPr>
          <p:nvPr>
            <p:ph idx="1"/>
          </p:nvPr>
        </p:nvSpPr>
        <p:spPr>
          <a:xfrm>
            <a:off x="680320" y="2336873"/>
            <a:ext cx="9613861" cy="3599316"/>
          </a:xfrm>
        </p:spPr>
        <p:txBody>
          <a:bodyPr/>
          <a:lstStyle/>
          <a:p>
            <a:endParaRPr lang="es-ES" dirty="0"/>
          </a:p>
          <a:p>
            <a:endParaRPr lang="es-ES" dirty="0"/>
          </a:p>
        </p:txBody>
      </p:sp>
      <p:graphicFrame>
        <p:nvGraphicFramePr>
          <p:cNvPr id="5" name="Gráfico 4"/>
          <p:cNvGraphicFramePr/>
          <p:nvPr>
            <p:extLst>
              <p:ext uri="{D42A27DB-BD31-4B8C-83A1-F6EECF244321}">
                <p14:modId xmlns:p14="http://schemas.microsoft.com/office/powerpoint/2010/main" val="2507445154"/>
              </p:ext>
            </p:extLst>
          </p:nvPr>
        </p:nvGraphicFramePr>
        <p:xfrm>
          <a:off x="1631573" y="2336873"/>
          <a:ext cx="8143491" cy="33813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áfico 5"/>
          <p:cNvGraphicFramePr/>
          <p:nvPr>
            <p:extLst>
              <p:ext uri="{D42A27DB-BD31-4B8C-83A1-F6EECF244321}">
                <p14:modId xmlns:p14="http://schemas.microsoft.com/office/powerpoint/2010/main" val="2540052364"/>
              </p:ext>
            </p:extLst>
          </p:nvPr>
        </p:nvGraphicFramePr>
        <p:xfrm>
          <a:off x="1339403" y="2342239"/>
          <a:ext cx="8538693" cy="39040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0280604"/>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TM04033917[[fn=Berlín]]</Template>
  <TotalTime>154</TotalTime>
  <Words>763</Words>
  <Application>Microsoft Office PowerPoint</Application>
  <PresentationFormat>Panorámica</PresentationFormat>
  <Paragraphs>268</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Calibri</vt:lpstr>
      <vt:lpstr>Times New Roman</vt:lpstr>
      <vt:lpstr>Trebuchet MS</vt:lpstr>
      <vt:lpstr>Berlín</vt:lpstr>
      <vt:lpstr>MEMORIA DEL SERVICIO DE CONSUMO 2020</vt:lpstr>
      <vt:lpstr> </vt:lpstr>
      <vt:lpstr>ACTUACIONES EN MATERIA DE CONSUMO</vt:lpstr>
      <vt:lpstr>1.- ATENCIÓN DE CONSULTAS </vt:lpstr>
      <vt:lpstr>  2.- RECEPCIÓN Y GESTIÓN DE RECLAMACIONES </vt:lpstr>
      <vt:lpstr>2.- RECEPCIÓN Y GESTIÓN DE RECLAMACIONES</vt:lpstr>
      <vt:lpstr>2.- RECEPCIÓN Y GESTIÓN DE RECLAMACIONES</vt:lpstr>
      <vt:lpstr>  2.- RECEPCIÓN Y GESTIÓN DE RECLAMACIONES </vt:lpstr>
      <vt:lpstr>2.- RECEPCIÓN Y GESTIÓN DE RECLAMACIONES</vt:lpstr>
      <vt:lpstr>  2.- RECEPCIÓN Y GESTIÓN DE RECLAMACIONES </vt:lpstr>
      <vt:lpstr>3.- DISTRIBUCIÓN Y REGISTRO DE HOJAS DE RECLAMACIONES</vt:lpstr>
      <vt:lpstr>4.- MERCADILLOS Y VENTA AMBULANTE </vt:lpstr>
      <vt:lpstr>4.- MERCADILLOS Y VENTA AMBULANTE</vt:lpstr>
      <vt:lpstr>4.- MERCADILLOS Y VENTA AMBULANTE </vt:lpstr>
      <vt:lpstr> 5. INSPECCIÓN  </vt:lpstr>
      <vt:lpstr> 6. FORMACION DE LOS CONSUMIDORES  </vt:lpstr>
      <vt:lpstr> 6. FORMACION DE LOS CONSUMIDORES  </vt:lpstr>
      <vt:lpstr> 6. FORMACION DE LOS CONSUMIDORES  </vt:lpstr>
      <vt:lpstr>   7.- INFORMACIÓN A EMPRESARIOS Y CONSUMIDORES   </vt:lpstr>
    </vt:vector>
  </TitlesOfParts>
  <Company>AYUNTAMIENTO DE LAS ROZAS DE MADRID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MEMORIA DEL SERVICIO DE CONSUMO 2020</dc:title>
  <dc:creator>Mª Belen Alonso Leache</dc:creator>
  <cp:lastModifiedBy>Mª Belen Alonso Leache</cp:lastModifiedBy>
  <cp:revision>14</cp:revision>
  <dcterms:created xsi:type="dcterms:W3CDTF">2021-02-01T13:06:51Z</dcterms:created>
  <dcterms:modified xsi:type="dcterms:W3CDTF">2021-05-18T12:17:39Z</dcterms:modified>
</cp:coreProperties>
</file>